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4" r:id="rId2"/>
    <p:sldId id="278" r:id="rId3"/>
    <p:sldId id="265" r:id="rId4"/>
    <p:sldId id="266" r:id="rId5"/>
    <p:sldId id="275" r:id="rId6"/>
    <p:sldId id="279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5400-4A31-4271-BBE5-D3C116618F93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A1451-1F38-4279-8109-AACC333F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3DDD9-7490-4EBB-ADA7-545F7A84B0B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0BF6-6D7B-44C4-BF25-7FCA3A844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16C00E-8CBD-4A27-84F9-5EF4E6954C38}" type="slidenum">
              <a:rPr lang="en-US" altLang="en-US">
                <a:solidFill>
                  <a:prstClr val="black"/>
                </a:solidFill>
              </a:rPr>
              <a:pPr eaLnBrk="1" hangingPunct="1"/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B0BF6-6D7B-44C4-BF25-7FCA3A844C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2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9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8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3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1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782" y="0"/>
            <a:ext cx="9144000" cy="10668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2400" dirty="0" smtClean="0">
                <a:solidFill>
                  <a:srgbClr val="00B050"/>
                </a:solidFill>
              </a:rPr>
              <a:t>Me llamo ___________________ 		Clase </a:t>
            </a:r>
            <a:r>
              <a:rPr lang="en-US" altLang="en-US" sz="2400" dirty="0" smtClean="0">
                <a:solidFill>
                  <a:srgbClr val="00B050"/>
                </a:solidFill>
              </a:rPr>
              <a:t>802</a:t>
            </a:r>
            <a:r>
              <a:rPr lang="en-US" altLang="en-US" sz="2400" dirty="0" smtClean="0">
                <a:solidFill>
                  <a:srgbClr val="00B050"/>
                </a:solidFill>
              </a:rPr>
              <a:t/>
            </a:r>
            <a:br>
              <a:rPr lang="en-US" altLang="en-US" sz="2400" dirty="0" smtClean="0">
                <a:solidFill>
                  <a:srgbClr val="00B050"/>
                </a:solidFill>
              </a:rPr>
            </a:br>
            <a:r>
              <a:rPr lang="en-US" altLang="en-US" sz="2400" dirty="0" smtClean="0">
                <a:solidFill>
                  <a:srgbClr val="00B050"/>
                </a:solidFill>
              </a:rPr>
              <a:t>La fecha es </a:t>
            </a:r>
            <a:r>
              <a:rPr lang="en-US" altLang="en-US" sz="2400" dirty="0" smtClean="0">
                <a:solidFill>
                  <a:srgbClr val="00B050"/>
                </a:solidFill>
              </a:rPr>
              <a:t>el 31 </a:t>
            </a:r>
            <a:r>
              <a:rPr lang="en-US" altLang="en-US" sz="2400" dirty="0" smtClean="0">
                <a:solidFill>
                  <a:srgbClr val="00B050"/>
                </a:solidFill>
              </a:rPr>
              <a:t>de </a:t>
            </a:r>
            <a:r>
              <a:rPr lang="en-US" altLang="en-US" sz="2400" dirty="0" err="1" smtClean="0">
                <a:solidFill>
                  <a:srgbClr val="00B050"/>
                </a:solidFill>
              </a:rPr>
              <a:t>ENero</a:t>
            </a:r>
            <a:r>
              <a:rPr lang="en-US" altLang="en-US" sz="2400" dirty="0" smtClean="0">
                <a:solidFill>
                  <a:srgbClr val="00B050"/>
                </a:solidFill>
              </a:rPr>
              <a:t> </a:t>
            </a:r>
            <a:r>
              <a:rPr lang="en-US" altLang="en-US" sz="2400" dirty="0" smtClean="0">
                <a:solidFill>
                  <a:srgbClr val="00B050"/>
                </a:solidFill>
              </a:rPr>
              <a:t>del </a:t>
            </a:r>
            <a:r>
              <a:rPr lang="en-US" altLang="en-US" sz="2400" dirty="0" smtClean="0">
                <a:solidFill>
                  <a:srgbClr val="00B050"/>
                </a:solidFill>
              </a:rPr>
              <a:t>2017</a:t>
            </a:r>
            <a:endParaRPr lang="en-US" alt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4508"/>
            <a:ext cx="9144000" cy="5306291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53: </a:t>
            </a:r>
            <a:r>
              <a:rPr lang="es-ES_tradnl" altLang="en-US" sz="2800" b="0" dirty="0" smtClean="0"/>
              <a:t>¿Como repasamos para el Examen de la Unidad 4 del jueves?</a:t>
            </a:r>
          </a:p>
          <a:p>
            <a:r>
              <a:rPr lang="en-US" sz="2800" b="0" dirty="0">
                <a:solidFill>
                  <a:srgbClr val="7030A0"/>
                </a:solidFill>
              </a:rPr>
              <a:t>L.O: to review </a:t>
            </a:r>
            <a:r>
              <a:rPr lang="en-US" sz="2800" b="0" dirty="0" smtClean="0">
                <a:solidFill>
                  <a:srgbClr val="7030A0"/>
                </a:solidFill>
              </a:rPr>
              <a:t>for the unit exam</a:t>
            </a:r>
            <a:endParaRPr lang="en-US" sz="2800" b="0" dirty="0">
              <a:solidFill>
                <a:srgbClr val="7030A0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FFC000"/>
                </a:solidFill>
              </a:rPr>
              <a:t>I- </a:t>
            </a:r>
            <a:r>
              <a:rPr lang="es-ES_tradnl" altLang="en-US" sz="2800" dirty="0" err="1" smtClean="0"/>
              <a:t>Rewrite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preterite</a:t>
            </a:r>
            <a:r>
              <a:rPr lang="es-ES_tradnl" altLang="en-US" sz="2800" dirty="0" smtClean="0"/>
              <a:t> and POD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Martin usa los anteojos de sol en la playa.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¡Tenemos la tarea completa!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¿Compras libros en la biblioteca?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no miro el noticiero </a:t>
            </a:r>
            <a:r>
              <a:rPr lang="es-ES_tradnl" altLang="en-US" sz="2000" i="1" dirty="0" smtClean="0"/>
              <a:t>(tv </a:t>
            </a:r>
            <a:r>
              <a:rPr lang="es-ES_tradnl" altLang="en-US" sz="2000" i="1" dirty="0" err="1" smtClean="0"/>
              <a:t>news</a:t>
            </a:r>
            <a:r>
              <a:rPr lang="es-ES_tradnl" altLang="en-US" sz="2000" i="1" dirty="0" smtClean="0"/>
              <a:t>)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¿Esperas a tus amigos después de las clases?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600" y="3733800"/>
            <a:ext cx="7772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Martín los usó en la playa.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09600" y="4267200"/>
            <a:ext cx="7772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¡La tenemos completa!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33400" y="4800600"/>
            <a:ext cx="7772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¿Los compraste en la biblioteca?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09600" y="5257800"/>
            <a:ext cx="7772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Yo no lo miré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09600" y="5791200"/>
            <a:ext cx="7772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¿Los esperaste despues de las clases?</a:t>
            </a:r>
          </a:p>
        </p:txBody>
      </p:sp>
    </p:spTree>
    <p:extLst>
      <p:ext uri="{BB962C8B-B14F-4D97-AF65-F5344CB8AC3E}">
        <p14:creationId xmlns:p14="http://schemas.microsoft.com/office/powerpoint/2010/main" val="10562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  <p:bldP spid="410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838518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la </a:t>
            </a:r>
            <a:r>
              <a:rPr lang="en-US" dirty="0" err="1" smtClean="0"/>
              <a:t>Tarea</a:t>
            </a:r>
            <a:r>
              <a:rPr lang="en-US" dirty="0" smtClean="0"/>
              <a:t> </a:t>
            </a:r>
            <a:r>
              <a:rPr lang="en-US" dirty="0" smtClean="0"/>
              <a:t>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486400"/>
          </a:xfrm>
        </p:spPr>
        <p:txBody>
          <a:bodyPr>
            <a:noAutofit/>
          </a:bodyPr>
          <a:lstStyle/>
          <a:p>
            <a:r>
              <a:rPr lang="en-US" sz="3200" dirty="0"/>
              <a:t>3</a:t>
            </a:r>
            <a:r>
              <a:rPr lang="en-US" sz="3200" b="0" dirty="0" smtClean="0"/>
              <a:t>.  Write in the </a:t>
            </a:r>
            <a:r>
              <a:rPr lang="en-US" sz="3200" b="0" dirty="0" err="1" smtClean="0"/>
              <a:t>presente</a:t>
            </a:r>
            <a:r>
              <a:rPr lang="en-US" sz="3200" b="0" dirty="0"/>
              <a:t> </a:t>
            </a:r>
            <a:r>
              <a:rPr lang="en-US" sz="3200" b="0" dirty="0" smtClean="0"/>
              <a:t>p. 260</a:t>
            </a:r>
            <a:endParaRPr lang="en-US" sz="3200" b="0" dirty="0" smtClean="0"/>
          </a:p>
          <a:p>
            <a:pPr marL="457200" indent="-457200">
              <a:buAutoNum type="arabicPeriod"/>
            </a:pPr>
            <a:r>
              <a:rPr lang="en-US" sz="3200" b="0" dirty="0" err="1" smtClean="0"/>
              <a:t>Yo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esquié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en</a:t>
            </a:r>
            <a:r>
              <a:rPr lang="en-US" sz="3200" b="0" dirty="0" smtClean="0"/>
              <a:t> las </a:t>
            </a:r>
            <a:r>
              <a:rPr lang="en-US" sz="3200" b="0" dirty="0" err="1" smtClean="0"/>
              <a:t>montañas</a:t>
            </a:r>
            <a:r>
              <a:rPr lang="en-US" sz="3200" b="0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3200" b="0" dirty="0" err="1" smtClean="0"/>
              <a:t>Mi</a:t>
            </a:r>
            <a:r>
              <a:rPr lang="en-US" sz="3200" b="0" dirty="0" smtClean="0"/>
              <a:t> amigo Carlos </a:t>
            </a:r>
            <a:r>
              <a:rPr lang="en-US" sz="3200" b="0" dirty="0" err="1" smtClean="0"/>
              <a:t>compró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los</a:t>
            </a:r>
            <a:r>
              <a:rPr lang="en-US" sz="3200" b="0" dirty="0" smtClean="0"/>
              <a:t> tickets para el </a:t>
            </a:r>
            <a:r>
              <a:rPr lang="en-US" sz="3200" b="0" dirty="0" err="1" smtClean="0"/>
              <a:t>telesilla</a:t>
            </a:r>
            <a:r>
              <a:rPr lang="en-US" sz="3200" b="0" dirty="0" smtClean="0"/>
              <a:t>.</a:t>
            </a:r>
            <a:endParaRPr lang="en-US" sz="3200" b="0" dirty="0" smtClean="0"/>
          </a:p>
          <a:p>
            <a:pPr marL="457200" indent="-457200">
              <a:buAutoNum type="arabicPeriod"/>
            </a:pPr>
            <a:r>
              <a:rPr lang="en-US" sz="3200" b="0" dirty="0" err="1" smtClean="0"/>
              <a:t>Tomamos</a:t>
            </a:r>
            <a:r>
              <a:rPr lang="en-US" sz="3200" b="0" dirty="0" smtClean="0"/>
              <a:t> el </a:t>
            </a:r>
            <a:r>
              <a:rPr lang="en-US" sz="3200" b="0" dirty="0" err="1" smtClean="0"/>
              <a:t>telesilla</a:t>
            </a:r>
            <a:r>
              <a:rPr lang="en-US" sz="3200" b="0" dirty="0" smtClean="0"/>
              <a:t> para </a:t>
            </a:r>
            <a:r>
              <a:rPr lang="en-US" sz="3200" b="0" dirty="0" err="1" smtClean="0"/>
              <a:t>subir</a:t>
            </a:r>
            <a:r>
              <a:rPr lang="en-US" sz="3200" b="0" dirty="0" smtClean="0"/>
              <a:t> la </a:t>
            </a:r>
            <a:r>
              <a:rPr lang="en-US" sz="3200" b="0" dirty="0" err="1" smtClean="0"/>
              <a:t>montaña</a:t>
            </a:r>
            <a:r>
              <a:rPr lang="en-US" sz="3200" b="0" dirty="0" smtClean="0"/>
              <a:t>.</a:t>
            </a:r>
            <a:endParaRPr lang="en-US" sz="3200" b="0" dirty="0" smtClean="0"/>
          </a:p>
          <a:p>
            <a:pPr marL="457200" indent="-457200">
              <a:buAutoNum type="arabicPeriod"/>
            </a:pPr>
            <a:r>
              <a:rPr lang="en-US" sz="3200" b="0" dirty="0" err="1" smtClean="0"/>
              <a:t>Yo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llevé</a:t>
            </a:r>
            <a:r>
              <a:rPr lang="en-US" sz="3200" b="0" dirty="0" smtClean="0"/>
              <a:t> un </a:t>
            </a:r>
            <a:r>
              <a:rPr lang="en-US" sz="3200" b="0" dirty="0" err="1" smtClean="0"/>
              <a:t>casco</a:t>
            </a:r>
            <a:r>
              <a:rPr lang="en-US" sz="3200" b="0" dirty="0" smtClean="0"/>
              <a:t>.</a:t>
            </a:r>
            <a:endParaRPr lang="en-US" sz="3200" b="0" dirty="0" smtClean="0"/>
          </a:p>
          <a:p>
            <a:pPr marL="457200" indent="-457200">
              <a:buAutoNum type="arabicPeriod"/>
            </a:pPr>
            <a:r>
              <a:rPr lang="en-US" sz="3200" b="0" dirty="0" err="1" smtClean="0"/>
              <a:t>Bajé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una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pista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avanzada</a:t>
            </a:r>
            <a:r>
              <a:rPr lang="en-US" sz="3200" b="0" dirty="0" smtClean="0"/>
              <a:t>.</a:t>
            </a:r>
            <a:endParaRPr lang="en-US" sz="3200" b="0" dirty="0" smtClean="0"/>
          </a:p>
          <a:p>
            <a:pPr marL="457200" indent="-457200">
              <a:buAutoNum type="arabicPeriod"/>
            </a:pPr>
            <a:r>
              <a:rPr lang="en-US" sz="3200" b="0" dirty="0" smtClean="0"/>
              <a:t>Carlos </a:t>
            </a:r>
            <a:r>
              <a:rPr lang="en-US" sz="3200" b="0" dirty="0" err="1" smtClean="0"/>
              <a:t>bajó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una</a:t>
            </a:r>
            <a:r>
              <a:rPr lang="en-US" sz="3200" b="0" dirty="0" smtClean="0"/>
              <a:t> </a:t>
            </a:r>
            <a:r>
              <a:rPr lang="en-US" sz="3200" b="0" dirty="0" err="1" smtClean="0"/>
              <a:t>pista</a:t>
            </a:r>
            <a:r>
              <a:rPr lang="en-US" sz="3200" b="0" dirty="0" smtClean="0"/>
              <a:t> mas </a:t>
            </a:r>
            <a:r>
              <a:rPr lang="en-US" sz="3200" b="0" dirty="0" err="1" smtClean="0"/>
              <a:t>facil</a:t>
            </a:r>
            <a:r>
              <a:rPr lang="en-US" sz="3200" b="0" dirty="0" smtClean="0"/>
              <a:t>. </a:t>
            </a:r>
            <a:endParaRPr lang="en-US" sz="3200" b="0" dirty="0" smtClean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38200" y="1600200"/>
            <a:ext cx="51816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Yo </a:t>
            </a:r>
            <a:r>
              <a:rPr lang="es-ES_tradnl" altLang="en-US" sz="2400" b="1" dirty="0" err="1" smtClean="0">
                <a:solidFill>
                  <a:srgbClr val="008000"/>
                </a:solidFill>
                <a:latin typeface="Verdana" pitchFamily="34" charset="0"/>
              </a:rPr>
              <a:t>esquio</a:t>
            </a: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 en las montañas.</a:t>
            </a:r>
            <a:endParaRPr lang="es-ES_tradnl" altLang="en-US" sz="24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Mi amigo Carlos compra los tickets para el telesilla .</a:t>
            </a:r>
            <a:endParaRPr lang="es-ES_tradnl" altLang="en-US" sz="24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76300" y="3505200"/>
            <a:ext cx="731520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Tomamos el telesilla para subir la montaña.</a:t>
            </a:r>
            <a:endParaRPr lang="es-ES_tradnl" altLang="en-US" sz="24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76300" y="4572000"/>
            <a:ext cx="8077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Yo llevo un casco.</a:t>
            </a:r>
            <a:endParaRPr lang="es-ES_tradnl" altLang="en-US" sz="24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838200" y="5257800"/>
            <a:ext cx="51816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Bajo una pista avanzada.</a:t>
            </a:r>
            <a:endParaRPr lang="es-ES_tradnl" altLang="en-US" sz="24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838200" y="5943600"/>
            <a:ext cx="78486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Carlos baja una pista mas </a:t>
            </a:r>
            <a:r>
              <a:rPr lang="es-ES_tradnl" altLang="en-US" sz="2400" b="1" dirty="0" err="1" smtClean="0">
                <a:solidFill>
                  <a:srgbClr val="008000"/>
                </a:solidFill>
                <a:latin typeface="Verdana" pitchFamily="34" charset="0"/>
              </a:rPr>
              <a:t>facil</a:t>
            </a:r>
            <a:r>
              <a:rPr lang="es-ES_tradnl" altLang="en-US" sz="2400" b="1" dirty="0" smtClean="0">
                <a:solidFill>
                  <a:srgbClr val="008000"/>
                </a:solidFill>
                <a:latin typeface="Verdana" pitchFamily="34" charset="0"/>
              </a:rPr>
              <a:t>..</a:t>
            </a:r>
            <a:endParaRPr lang="es-ES_tradnl" altLang="en-US" sz="2400" b="1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71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1618" y="1143000"/>
            <a:ext cx="8991600" cy="59436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b="1" dirty="0" smtClean="0">
                <a:solidFill>
                  <a:srgbClr val="FFC000"/>
                </a:solidFill>
              </a:rPr>
              <a:t>II- </a:t>
            </a:r>
            <a:r>
              <a:rPr lang="es-ES_tradnl" sz="2800" b="0" dirty="0" smtClean="0"/>
              <a:t>Copia y completa con el </a:t>
            </a:r>
            <a:r>
              <a:rPr lang="es-ES_tradnl" sz="2800" b="0" dirty="0" err="1" smtClean="0"/>
              <a:t>preterito</a:t>
            </a:r>
            <a:r>
              <a:rPr lang="es-ES_tradnl" sz="2800" b="0" dirty="0" smtClean="0"/>
              <a:t> de </a:t>
            </a:r>
            <a:r>
              <a:rPr lang="es-ES_tradnl" sz="2800" b="0" dirty="0" smtClean="0">
                <a:solidFill>
                  <a:srgbClr val="0070C0"/>
                </a:solidFill>
              </a:rPr>
              <a:t>Hablar</a:t>
            </a:r>
            <a:r>
              <a:rPr lang="es-ES_tradnl" sz="2800" b="0" dirty="0" smtClean="0"/>
              <a:t>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¿_________(tú) con Marisol?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No, yo no ________ con ella.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¿_________ mamá con ella?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Sí, creo que mamá _______ con ella.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¿Con quién __________ ustedes?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(Nosotros) __________ con la tía Inés.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Pero, ¿__________ ustedes con Marisol también?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b="0" dirty="0" smtClean="0"/>
              <a:t>Sí, (nosotros) __________ con Marisol, y Marisol ________ con Pilar.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066800" y="1600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Hablaste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743200" y="21336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hablé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219200" y="2667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Habló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572000" y="32766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habló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895600" y="3810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hablaron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667000" y="44196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hablamos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057400" y="49530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hablaron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124200" y="54864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hablamos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143000" y="58674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habló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93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/>
      <p:bldP spid="10249" grpId="0"/>
      <p:bldP spid="10251" grpId="0"/>
      <p:bldP spid="10252" grpId="0"/>
      <p:bldP spid="10253" grpId="0"/>
      <p:bldP spid="10254" grpId="0"/>
      <p:bldP spid="10255" grpId="0"/>
      <p:bldP spid="102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0019" y="76200"/>
            <a:ext cx="8610600" cy="55626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sz="3200" dirty="0" smtClean="0">
                <a:solidFill>
                  <a:srgbClr val="FFC000"/>
                </a:solidFill>
              </a:rPr>
              <a:t>III-</a:t>
            </a:r>
            <a:r>
              <a:rPr lang="en-US" altLang="en-US" sz="3200" b="0" dirty="0" smtClean="0">
                <a:solidFill>
                  <a:srgbClr val="FFC000"/>
                </a:solidFill>
              </a:rPr>
              <a:t> </a:t>
            </a:r>
            <a:r>
              <a:rPr lang="en-US" altLang="en-US" sz="3200" b="0" dirty="0" err="1" smtClean="0"/>
              <a:t>Identifica</a:t>
            </a:r>
            <a:r>
              <a:rPr lang="en-US" altLang="en-US" sz="3200" b="0" dirty="0" smtClean="0"/>
              <a:t> el </a:t>
            </a:r>
            <a:r>
              <a:rPr lang="en-US" altLang="en-US" sz="3200" b="0" dirty="0" err="1" smtClean="0"/>
              <a:t>vocabulario</a:t>
            </a:r>
            <a:r>
              <a:rPr lang="en-US" altLang="en-US" sz="3200" b="0" dirty="0" smtClean="0"/>
              <a:t>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3200" b="0" dirty="0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1752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5800"/>
            <a:ext cx="1447800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ttp://t1.gstatic.com/images?q=tbn:ANd9GcREl1kNEFvXd0p3wTAiFvxVtBw2yvQKGAPNBNFigDld_M3dBq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609600"/>
            <a:ext cx="1866900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5" descr="http://t1.gstatic.com/images?q=tbn:ANd9GcSSFOtYfSjG6Ur4qg7x5FsrJwOEsCqds7el2BRzezXbLqhLuVHvr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33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" descr="http://t0.gstatic.com/images?q=tbn:ANd9GcS1mMxJ_inzNefSSGg10OrNXa6WtXt5GrL0pBJQbP_vWCC2SKS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518" y="682625"/>
            <a:ext cx="160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" descr="C:\Users\Faculty\AppData\Local\Microsoft\Windows\Temporary Internet Files\Content.IE5\3XA7YHXQ\MC900232931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73085">
            <a:off x="654475" y="3041108"/>
            <a:ext cx="137477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3" descr="C:\Users\Faculty\AppData\Local\Microsoft\Windows\Temporary Internet Files\Content.IE5\OG0ZD6OF\MC90039070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75000"/>
            <a:ext cx="19812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2" descr="http://t0.gstatic.com/images?q=tbn:ANd9GcSN9OEo_4nSljLPNkNTOg5h2AhyB4I_dVzVd_RV_ulZIzI4q5BTg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131993"/>
            <a:ext cx="17526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-76200" y="1958975"/>
            <a:ext cx="1981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Esqui</a:t>
            </a: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acuatico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828800" y="1981200"/>
            <a:ext cx="1981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Plancha de vela 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733800" y="1981200"/>
            <a:ext cx="1981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Alberca Piscina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562600" y="2057400"/>
            <a:ext cx="1981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Toalla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934200" y="1524000"/>
            <a:ext cx="2284413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Los anteojos de sol/ las gafas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-32471" y="4420466"/>
            <a:ext cx="23622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El traje de baño/ el bañador 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2133600" y="4736811"/>
            <a:ext cx="1981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>
                <a:solidFill>
                  <a:srgbClr val="0000FF"/>
                </a:solidFill>
                <a:latin typeface="Verdana" pitchFamily="34" charset="0"/>
              </a:rPr>
              <a:t>La playa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305300" y="4346358"/>
            <a:ext cx="1981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El 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mar/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oceano</a:t>
            </a:r>
            <a:endParaRPr lang="es-ES_tradnl" altLang="en-US" sz="20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/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Las olas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762000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05000" y="762000"/>
            <a:ext cx="376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2.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05200" y="762000"/>
            <a:ext cx="3762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3.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5963" y="533400"/>
            <a:ext cx="3762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4.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15200" y="312738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5.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3276600"/>
            <a:ext cx="376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6.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40757" y="3280786"/>
            <a:ext cx="376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7.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14800" y="3179186"/>
            <a:ext cx="376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8.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832893"/>
            <a:ext cx="154940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329363" y="3213100"/>
            <a:ext cx="37623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9.</a:t>
            </a: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6420500" y="4336761"/>
            <a:ext cx="1981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Bucear</a:t>
            </a: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6" y="5400675"/>
            <a:ext cx="17462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148106" y="5252316"/>
            <a:ext cx="5048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10.</a:t>
            </a: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3276600" y="6305550"/>
            <a:ext cx="1981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Tomar el sol</a:t>
            </a:r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459412"/>
            <a:ext cx="175577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040437" y="5466339"/>
            <a:ext cx="4921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00">
                    <a:lumMod val="90000"/>
                    <a:lumOff val="10000"/>
                  </a:srgbClr>
                </a:solidFill>
              </a:rPr>
              <a:t>11.</a:t>
            </a:r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6512719" y="6305550"/>
            <a:ext cx="1981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nadar</a:t>
            </a:r>
          </a:p>
        </p:txBody>
      </p:sp>
    </p:spTree>
    <p:extLst>
      <p:ext uri="{BB962C8B-B14F-4D97-AF65-F5344CB8AC3E}">
        <p14:creationId xmlns:p14="http://schemas.microsoft.com/office/powerpoint/2010/main" val="428934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31" grpId="0"/>
      <p:bldP spid="34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5626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200" dirty="0" smtClean="0">
                <a:solidFill>
                  <a:srgbClr val="FFC000"/>
                </a:solidFill>
              </a:rPr>
              <a:t>III- </a:t>
            </a:r>
            <a:r>
              <a:rPr lang="es-ES" sz="3200" b="0" dirty="0" smtClean="0"/>
              <a:t>Re-</a:t>
            </a:r>
            <a:r>
              <a:rPr lang="es-ES" sz="3200" b="0" dirty="0" err="1" smtClean="0"/>
              <a:t>write</a:t>
            </a:r>
            <a:r>
              <a:rPr lang="es-ES" sz="3200" b="0" dirty="0" smtClean="0"/>
              <a:t> in </a:t>
            </a:r>
            <a:r>
              <a:rPr lang="es-ES" sz="3200" b="0" dirty="0" err="1" smtClean="0"/>
              <a:t>the</a:t>
            </a:r>
            <a:r>
              <a:rPr lang="es-ES" sz="3200" b="0" dirty="0" smtClean="0"/>
              <a:t> </a:t>
            </a:r>
            <a:r>
              <a:rPr lang="es-ES" sz="3200" b="0" dirty="0" err="1" smtClean="0"/>
              <a:t>preterite</a:t>
            </a:r>
            <a:r>
              <a:rPr lang="es-ES" sz="3200" b="0" dirty="0" smtClean="0"/>
              <a:t> tense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Yo paso el fin de semana en la playa.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Miramos el juego en la televisión.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Ellos juegan voleibol en la playa.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¿Esquías en el agua?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Tomo un refresco.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Pago en la caja.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 ¿No compras una crema bronceadora?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Ella deja su traje de baño en casa.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9600" y="1676400"/>
            <a:ext cx="73152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Yo pasé el fin de semana en la playa.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5800" y="2209800"/>
            <a:ext cx="73152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Miramos el juego en la televisión.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5800" y="2814638"/>
            <a:ext cx="73152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Ellos jugaron voleibol en la playa.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85800" y="3424238"/>
            <a:ext cx="73152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¿Esquiaste en el agua?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62000" y="4033838"/>
            <a:ext cx="73152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Tomé un refresco.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5800" y="4567238"/>
            <a:ext cx="73152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Pagué en la caja.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5800" y="5176838"/>
            <a:ext cx="73152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¿No compraste una crema bronceadora?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62000" y="5786438"/>
            <a:ext cx="73152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Ella dejó su traje de baño en casa.</a:t>
            </a:r>
          </a:p>
        </p:txBody>
      </p:sp>
    </p:spTree>
    <p:extLst>
      <p:ext uri="{BB962C8B-B14F-4D97-AF65-F5344CB8AC3E}">
        <p14:creationId xmlns:p14="http://schemas.microsoft.com/office/powerpoint/2010/main" val="185871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 txBox="1">
            <a:spLocks/>
          </p:cNvSpPr>
          <p:nvPr/>
        </p:nvSpPr>
        <p:spPr>
          <a:xfrm>
            <a:off x="152400" y="990600"/>
            <a:ext cx="8686800" cy="55626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s-ES" sz="3200" dirty="0" smtClean="0">
                <a:solidFill>
                  <a:srgbClr val="FFC000"/>
                </a:solidFill>
              </a:rPr>
              <a:t>IV-</a:t>
            </a:r>
            <a:r>
              <a:rPr lang="es-ES" sz="3200" b="0" dirty="0" err="1" smtClean="0"/>
              <a:t>copy</a:t>
            </a:r>
            <a:r>
              <a:rPr lang="es-ES" sz="3200" b="0" dirty="0" smtClean="0"/>
              <a:t> and </a:t>
            </a:r>
            <a:r>
              <a:rPr lang="es-ES" sz="3200" b="0" dirty="0" err="1" smtClean="0"/>
              <a:t>answer</a:t>
            </a:r>
            <a:r>
              <a:rPr lang="es-ES" sz="3200" b="0" dirty="0" smtClean="0"/>
              <a:t> in </a:t>
            </a:r>
            <a:r>
              <a:rPr lang="es-ES" sz="3200" b="0" dirty="0" err="1" smtClean="0"/>
              <a:t>the</a:t>
            </a:r>
            <a:r>
              <a:rPr lang="es-ES" sz="3200" b="0" dirty="0" smtClean="0"/>
              <a:t> </a:t>
            </a:r>
            <a:r>
              <a:rPr lang="es-ES" sz="3200" b="0" dirty="0" err="1" smtClean="0"/>
              <a:t>preterite</a:t>
            </a:r>
            <a:r>
              <a:rPr lang="es-ES" sz="3200" b="0" dirty="0" smtClean="0"/>
              <a:t> tense and </a:t>
            </a:r>
            <a:r>
              <a:rPr lang="es-ES" sz="3200" b="0" dirty="0" err="1" smtClean="0"/>
              <a:t>using</a:t>
            </a:r>
            <a:r>
              <a:rPr lang="es-ES" sz="3200" b="0" dirty="0" smtClean="0"/>
              <a:t> </a:t>
            </a:r>
            <a:r>
              <a:rPr lang="es-ES" sz="3200" b="0" dirty="0" err="1" smtClean="0"/>
              <a:t>the</a:t>
            </a:r>
            <a:r>
              <a:rPr lang="es-ES" sz="3200" b="0" dirty="0" smtClean="0"/>
              <a:t> POD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¿Pasaste el examen de algebra?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 smtClean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¿Escribieron muchos apuntes ayer?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¿Visitaste a tu familia el fin de semana pasado?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endParaRPr lang="es-ES" sz="3200" b="0" dirty="0"/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3200" b="0" dirty="0" smtClean="0"/>
              <a:t> ¿Hablaron español con sus padres?</a:t>
            </a:r>
            <a:endParaRPr lang="es-ES" sz="3200" b="0" dirty="0" smtClean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9600" y="2509837"/>
            <a:ext cx="7315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Si yo lo pasé.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9600" y="3576935"/>
            <a:ext cx="7315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Si los escribimos ayer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5800" y="5100935"/>
            <a:ext cx="7315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Si 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yo la visit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é el fin de semana pasado.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5800" y="6167735"/>
            <a:ext cx="7315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Si/no lo hablamos con nuestros padres.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36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</a:t>
            </a:r>
            <a:r>
              <a:rPr lang="en-US" dirty="0" smtClean="0"/>
              <a:t>53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sz="4400" b="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0" dirty="0" smtClean="0"/>
              <a:t>EXAM ON </a:t>
            </a:r>
            <a:r>
              <a:rPr lang="en-US" sz="4400" b="0" dirty="0" smtClean="0"/>
              <a:t>MONDAY!!</a:t>
            </a:r>
            <a:endParaRPr lang="en-US" sz="4400" b="0" dirty="0" smtClean="0"/>
          </a:p>
          <a:p>
            <a:pPr marL="1028700" lvl="1" indent="-571500"/>
            <a:r>
              <a:rPr lang="en-US" sz="4400" dirty="0" smtClean="0"/>
              <a:t>Summer &amp; Winter activities</a:t>
            </a:r>
          </a:p>
          <a:p>
            <a:pPr marL="1028700" lvl="1" indent="-571500"/>
            <a:r>
              <a:rPr lang="en-US" sz="4400" dirty="0" err="1" smtClean="0"/>
              <a:t>Preterite</a:t>
            </a:r>
            <a:r>
              <a:rPr lang="en-US" sz="4400" dirty="0" smtClean="0"/>
              <a:t> –AR verbs, -car/gar/</a:t>
            </a:r>
            <a:r>
              <a:rPr lang="en-US" sz="4400" dirty="0" err="1" smtClean="0"/>
              <a:t>zar</a:t>
            </a:r>
            <a:r>
              <a:rPr lang="en-US" sz="4400" dirty="0" smtClean="0"/>
              <a:t>, SER &amp; IR</a:t>
            </a:r>
          </a:p>
          <a:p>
            <a:pPr marL="1028700" lvl="1" indent="-571500"/>
            <a:r>
              <a:rPr lang="en-US" sz="4400" dirty="0" smtClean="0"/>
              <a:t>POD- </a:t>
            </a:r>
            <a:r>
              <a:rPr lang="en-US" sz="4400" i="1" dirty="0" smtClean="0"/>
              <a:t>Lo la </a:t>
            </a:r>
            <a:r>
              <a:rPr lang="en-US" sz="4400" i="1" dirty="0" err="1" smtClean="0"/>
              <a:t>los</a:t>
            </a:r>
            <a:r>
              <a:rPr lang="en-US" sz="4400" i="1" dirty="0" smtClean="0"/>
              <a:t> las</a:t>
            </a:r>
          </a:p>
          <a:p>
            <a:pPr marL="1028700" lvl="1" indent="-571500"/>
            <a:r>
              <a:rPr lang="en-US" sz="4400" dirty="0" smtClean="0"/>
              <a:t>Reading on Estepona/</a:t>
            </a:r>
            <a:r>
              <a:rPr lang="en-US" sz="4400" dirty="0" err="1" smtClean="0"/>
              <a:t>Tarifa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3667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7730</TotalTime>
  <Words>574</Words>
  <Application>Microsoft Office PowerPoint</Application>
  <PresentationFormat>On-screen Show (4:3)</PresentationFormat>
  <Paragraphs>112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Essential</vt:lpstr>
      <vt:lpstr>Me llamo ___________________   Clase 802 La fecha es el 31 de ENero del 2017</vt:lpstr>
      <vt:lpstr>Repaso de la Tarea 52</vt:lpstr>
      <vt:lpstr>Practica</vt:lpstr>
      <vt:lpstr>PowerPoint Presentation</vt:lpstr>
      <vt:lpstr>Practica</vt:lpstr>
      <vt:lpstr>PowerPoint Presentation</vt:lpstr>
      <vt:lpstr>TARea 53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30</cp:revision>
  <cp:lastPrinted>2016-01-29T14:30:27Z</cp:lastPrinted>
  <dcterms:created xsi:type="dcterms:W3CDTF">2016-01-28T21:15:21Z</dcterms:created>
  <dcterms:modified xsi:type="dcterms:W3CDTF">2017-01-31T16:56:32Z</dcterms:modified>
</cp:coreProperties>
</file>